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sldIdLst>
    <p:sldId id="287" r:id="rId2"/>
    <p:sldId id="264" r:id="rId3"/>
    <p:sldId id="292" r:id="rId4"/>
    <p:sldId id="323" r:id="rId5"/>
    <p:sldId id="293" r:id="rId6"/>
    <p:sldId id="295" r:id="rId7"/>
    <p:sldId id="320" r:id="rId8"/>
    <p:sldId id="303" r:id="rId9"/>
    <p:sldId id="294" r:id="rId10"/>
    <p:sldId id="305" r:id="rId11"/>
    <p:sldId id="306" r:id="rId12"/>
    <p:sldId id="299" r:id="rId13"/>
    <p:sldId id="308" r:id="rId14"/>
    <p:sldId id="307" r:id="rId15"/>
    <p:sldId id="314" r:id="rId16"/>
    <p:sldId id="324" r:id="rId17"/>
    <p:sldId id="300" r:id="rId18"/>
    <p:sldId id="319" r:id="rId19"/>
    <p:sldId id="317" r:id="rId20"/>
    <p:sldId id="309" r:id="rId21"/>
    <p:sldId id="318" r:id="rId22"/>
    <p:sldId id="301" r:id="rId23"/>
  </p:sldIdLst>
  <p:sldSz cx="12192000" cy="6858000"/>
  <p:notesSz cx="6797675" cy="9926638"/>
  <p:embeddedFontLst>
    <p:embeddedFont>
      <p:font typeface="나눔스퀘어_ac Bold" panose="020B0600000101010101" pitchFamily="50" charset="-127"/>
      <p:bold r:id="rId25"/>
    </p:embeddedFont>
    <p:embeddedFont>
      <p:font typeface="경기천년제목 Medium" panose="02020603020101020101" pitchFamily="18" charset="-127"/>
      <p:regular r:id="rId26"/>
    </p:embeddedFont>
    <p:embeddedFont>
      <p:font typeface="Franklin Gothic Heavy" panose="020B0903020102020204" pitchFamily="34" charset="0"/>
      <p:regular r:id="rId27"/>
      <p:italic r:id="rId28"/>
    </p:embeddedFont>
    <p:embeddedFont>
      <p:font typeface="경기천년제목V Bold" panose="02020803020101020101" pitchFamily="18" charset="-127"/>
      <p:bold r:id="rId29"/>
    </p:embeddedFont>
    <p:embeddedFont>
      <p:font typeface="KoPubWorld돋움체 Medium" panose="00000600000000000000" pitchFamily="2" charset="-127"/>
      <p:regular r:id="rId30"/>
    </p:embeddedFont>
    <p:embeddedFont>
      <p:font typeface="HY견고딕" panose="02030600000101010101" pitchFamily="18" charset="-127"/>
      <p:regular r:id="rId31"/>
    </p:embeddedFont>
    <p:embeddedFont>
      <p:font typeface="Lucida Console" panose="020B0609040504020204" pitchFamily="49" charset="0"/>
      <p:regular r:id="rId32"/>
    </p:embeddedFont>
    <p:embeddedFont>
      <p:font typeface="나눔스퀘어 ExtraBold" panose="020B0600000101010101" pitchFamily="50" charset="-127"/>
      <p:bold r:id="rId33"/>
    </p:embeddedFont>
    <p:embeddedFont>
      <p:font typeface="경기천년제목 Bold" panose="02020803020101020101" pitchFamily="18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고딕" panose="020D0604000000000000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혁재" initials="이혁" lastIdx="1" clrIdx="0">
    <p:extLst>
      <p:ext uri="{19B8F6BF-5375-455C-9EA6-DF929625EA0E}">
        <p15:presenceInfo xmlns:p15="http://schemas.microsoft.com/office/powerpoint/2012/main" userId="16a404f80339b3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FD9"/>
    <a:srgbClr val="F2BA70"/>
    <a:srgbClr val="EC7687"/>
    <a:srgbClr val="5CA47E"/>
    <a:srgbClr val="ED7D31"/>
    <a:srgbClr val="2E75B6"/>
    <a:srgbClr val="E3B91D"/>
    <a:srgbClr val="99FF66"/>
    <a:srgbClr val="FFFFFF"/>
    <a:srgbClr val="22D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4" autoAdjust="0"/>
    <p:restoredTop sz="86700" autoAdjust="0"/>
  </p:normalViewPr>
  <p:slideViewPr>
    <p:cSldViewPr snapToGrid="0" showGuides="1">
      <p:cViewPr varScale="1">
        <p:scale>
          <a:sx n="65" d="100"/>
          <a:sy n="65" d="100"/>
        </p:scale>
        <p:origin x="7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간단한 인사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7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좀더 한눈에 보기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좋은 </a:t>
            </a:r>
            <a:r>
              <a:rPr lang="ko-KR" altLang="en-US" baseline="0" dirty="0" err="1" smtClean="0"/>
              <a:t>플로우차트로</a:t>
            </a:r>
            <a:r>
              <a:rPr lang="ko-KR" altLang="en-US" baseline="0" dirty="0" smtClean="0"/>
              <a:t> 표현하면 이렇게 되겠습니다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프레젠테이션에서 확인하기 어려우면 좀더 확대해서 보여드리겠습니다</a:t>
            </a:r>
            <a:r>
              <a:rPr lang="en-US" altLang="ko-KR" baseline="0" dirty="0" smtClean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7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i="0" baseline="0" dirty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선거패턴을 체계적으로 구조화하고 객관적이고 과학적인 선거 연구 유도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7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9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84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밖에도 </a:t>
            </a:r>
            <a:r>
              <a:rPr lang="en-US" altLang="ko-KR" dirty="0"/>
              <a:t>NLTK,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언어로 작성된 영어의 기호 및 통계 자연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 처리를 위한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8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9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6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8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2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발표는 프로젝트의</a:t>
            </a:r>
            <a:r>
              <a:rPr lang="ko-KR" altLang="en-US" baseline="0" dirty="0" smtClean="0"/>
              <a:t> 주제와 그 선정배경을 소개하고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프로젝트의 수행절차와 방법론을 소개한 뒤 직접적인 프로젝트 결과물을 보여드리며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마지막으로 소감과 보완점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질문과 피드백을 받고 종료하도록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84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02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국회를 보내며 각 </a:t>
            </a:r>
            <a:r>
              <a:rPr lang="ko-KR" altLang="en-US" baseline="0" dirty="0" err="1"/>
              <a:t>의원별</a:t>
            </a:r>
            <a:r>
              <a:rPr lang="ko-KR" altLang="en-US" baseline="0" dirty="0"/>
              <a:t> 데이터를 기반으로 한 객관적인 평가가 필요하다고 느꼈고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여론조사로 불거진 논란으로 미루어 볼 때 유권자에게 좀더 객관적으로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국회를 보내며 각 </a:t>
            </a:r>
            <a:r>
              <a:rPr lang="ko-KR" altLang="en-US" baseline="0" dirty="0" err="1"/>
              <a:t>의원별</a:t>
            </a:r>
            <a:r>
              <a:rPr lang="ko-KR" altLang="en-US" baseline="0" dirty="0"/>
              <a:t> 데이터를 기반으로 한 객관적인 평가가 필요하다고 느꼈고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여론조사로 불거진 논란으로 미루어 볼 때 유권자에게 좀더 객관적으로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치열했던 선거전에도 가장 </a:t>
            </a:r>
            <a:r>
              <a:rPr lang="ko-KR" altLang="en-US" dirty="0" err="1" smtClean="0"/>
              <a:t>접전지였던</a:t>
            </a:r>
            <a:r>
              <a:rPr lang="ko-KR" altLang="en-US" dirty="0" smtClean="0"/>
              <a:t> 지역은 아마 서울시였다고 생각합니다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서울시의 선거결과는 궁극적인 선거결과를 판가름하는 핵심 접전지로서 매번 영향을 미쳐왔습니다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밀집된 인구분포로 인하여 다수의 </a:t>
            </a:r>
            <a:r>
              <a:rPr lang="ko-KR" altLang="en-US" dirty="0" err="1" smtClean="0"/>
              <a:t>중도층</a:t>
            </a:r>
            <a:r>
              <a:rPr lang="en-US" altLang="ko-KR" dirty="0" smtClean="0"/>
              <a:t>, swing voter</a:t>
            </a:r>
            <a:r>
              <a:rPr lang="ko-KR" altLang="en-US" dirty="0" smtClean="0"/>
              <a:t>들이 분포하고 있으며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홈그라운드로</a:t>
            </a:r>
            <a:r>
              <a:rPr lang="ko-KR" altLang="en-US" dirty="0" smtClean="0"/>
              <a:t> 다년간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한지역에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자리잡고 있는 중견의원과 혜성처럼 등장한 정치신예의 접전이 벌어지기도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이번 종로구 선거는 미니대선이라 불릴 만큼 양당의 정치거물들의 정면대결을 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쇄신이라는 </a:t>
            </a:r>
            <a:r>
              <a:rPr lang="ko-KR" altLang="en-US" baseline="0" dirty="0" err="1" smtClean="0"/>
              <a:t>명목하에</a:t>
            </a:r>
            <a:r>
              <a:rPr lang="ko-KR" altLang="en-US" baseline="0" dirty="0" smtClean="0"/>
              <a:t> 다수의 중견 정치인들이 </a:t>
            </a:r>
            <a:r>
              <a:rPr lang="ko-KR" altLang="en-US" baseline="0" dirty="0" err="1" smtClean="0"/>
              <a:t>험지출마를</a:t>
            </a:r>
            <a:r>
              <a:rPr lang="ko-KR" altLang="en-US" baseline="0" dirty="0" smtClean="0"/>
              <a:t> 자처하며 서울시에 등장하기도 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2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이렇듯 서울시는 전체 총선의 축소판이라 할 만큼 최대의 </a:t>
            </a:r>
            <a:r>
              <a:rPr lang="ko-KR" altLang="en-US" dirty="0" err="1" smtClean="0"/>
              <a:t>승부처로서</a:t>
            </a:r>
            <a:r>
              <a:rPr lang="ko-KR" altLang="en-US" dirty="0" smtClean="0"/>
              <a:t> 역할을 해왔고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가장 많은 변수와 여론을 제공함과 동시에 데이터 분석적으로도 용이하며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향후 총선에 대해서도 모델로서 활용하기</a:t>
            </a:r>
            <a:r>
              <a:rPr lang="ko-KR" altLang="en-US" baseline="0" dirty="0" smtClean="0"/>
              <a:t> 유용하다는 장점에서 프로젝트 대상으로 선정하였습니다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8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좀더 한눈에 보기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좋은 </a:t>
            </a:r>
            <a:r>
              <a:rPr lang="ko-KR" altLang="en-US" baseline="0" dirty="0" err="1" smtClean="0"/>
              <a:t>플로우차트로</a:t>
            </a:r>
            <a:r>
              <a:rPr lang="ko-KR" altLang="en-US" baseline="0" dirty="0" smtClean="0"/>
              <a:t> 표현하면 이렇게 되겠습니다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프레젠테이션에서 확인하기 어려우면 좀더 확대해서 보여드리겠습니다</a:t>
            </a:r>
            <a:r>
              <a:rPr lang="en-US" altLang="ko-KR" baseline="0" dirty="0" smtClean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8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 국회에서 서울시 </a:t>
            </a:r>
            <a:r>
              <a:rPr lang="en-US" altLang="ko-KR" dirty="0" smtClean="0"/>
              <a:t>49</a:t>
            </a:r>
            <a:r>
              <a:rPr lang="ko-KR" altLang="en-US" dirty="0" smtClean="0"/>
              <a:t>명의 국회의원들을 대상으로 임기간 의원들이</a:t>
            </a:r>
            <a:r>
              <a:rPr lang="ko-KR" altLang="en-US" baseline="0" dirty="0" smtClean="0"/>
              <a:t> 행보를 기반으로 한 데이터들 중 핵심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들을 도출하여 이를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자체적 알고리즘으로 분석한 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분석 결과를 최종적으로 웹 서비스를 통하여 결과를 구현하는 것을 목표로 프로젝트에 임하였습니다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48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다음은 간략한 프로젝트 개요로서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저희는 다음과 같은 툴과 개발환경으로 이번 프로젝트를 진행할 수 있었습니다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…</a:t>
            </a:r>
          </a:p>
          <a:p>
            <a:endParaRPr lang="en-US" altLang="ko-KR" sz="1200" b="1" i="0" baseline="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 프로젝트는 아까 </a:t>
            </a:r>
            <a:r>
              <a:rPr lang="ko-KR" altLang="en-US" sz="1200" b="1" i="0" baseline="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말씀드렸다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baseline="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시피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….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이거이고 </a:t>
            </a:r>
            <a:endParaRPr lang="en-US" altLang="ko-KR" sz="1200" b="1" i="0" baseline="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과정에서 자연어 학습을 통한 텍스트 에디터 감성분석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기법들을 적용하였습니다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200" b="1" i="0" baseline="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7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6" indent="-228606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1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28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40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51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6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DF5D3A-3B4E-4FA1-9284-E53DD0CAD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9616CD-514C-401B-9062-E286C801E509}"/>
              </a:ext>
            </a:extLst>
          </p:cNvPr>
          <p:cNvSpPr txBox="1"/>
          <p:nvPr/>
        </p:nvSpPr>
        <p:spPr>
          <a:xfrm>
            <a:off x="725214" y="110360"/>
            <a:ext cx="11272345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활용한 </a:t>
            </a:r>
            <a:endParaRPr lang="en-US" altLang="ko-KR" sz="40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 </a:t>
            </a:r>
            <a:r>
              <a:rPr lang="en-US" altLang="ko-KR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</a:t>
            </a:r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 서울시 국회의원 평가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A1F54A-C1B3-46C0-8C9D-6DA1E57BF622}"/>
              </a:ext>
            </a:extLst>
          </p:cNvPr>
          <p:cNvSpPr txBox="1"/>
          <p:nvPr/>
        </p:nvSpPr>
        <p:spPr>
          <a:xfrm>
            <a:off x="94590" y="5829075"/>
            <a:ext cx="2694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Team: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노구리</a:t>
            </a:r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</a:t>
            </a:r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547EDB-B5CC-4D48-B93D-36D430B8C223}"/>
              </a:ext>
            </a:extLst>
          </p:cNvPr>
          <p:cNvSpPr txBox="1"/>
          <p:nvPr/>
        </p:nvSpPr>
        <p:spPr>
          <a:xfrm>
            <a:off x="109830" y="6260090"/>
            <a:ext cx="467553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팀원 </a:t>
            </a:r>
            <a:r>
              <a:rPr lang="en-US" altLang="ko-KR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구민주</a:t>
            </a:r>
            <a:r>
              <a:rPr lang="en-US" altLang="ko-KR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</a:t>
            </a:r>
            <a:r>
              <a:rPr lang="ko-KR" altLang="en-US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노소영  </a:t>
            </a:r>
            <a:r>
              <a:rPr lang="ko-KR" altLang="en-US" sz="2201" b="1" dirty="0" err="1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이리애</a:t>
            </a:r>
            <a:r>
              <a:rPr lang="ko-KR" altLang="en-US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201" b="1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이혁재</a:t>
            </a:r>
          </a:p>
        </p:txBody>
      </p:sp>
    </p:spTree>
    <p:extLst>
      <p:ext uri="{BB962C8B-B14F-4D97-AF65-F5344CB8AC3E}">
        <p14:creationId xmlns:p14="http://schemas.microsoft.com/office/powerpoint/2010/main" val="31985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구조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41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1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660" y="1708625"/>
            <a:ext cx="3953815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 5"/>
          <p:cNvSpPr>
            <a:spLocks/>
          </p:cNvSpPr>
          <p:nvPr/>
        </p:nvSpPr>
        <p:spPr bwMode="auto">
          <a:xfrm>
            <a:off x="2097452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여론 조사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트렌드의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엇갈린 결론으로 미 대선 결과와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영국의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브랙시트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Brexit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결과를 예견한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트렌드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507024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선거문화의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선거패턴을 체계적으로 구조화하고 객관적이고 과학적인 선거 연구 유도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유권자에게 좀 더 객관적인 후보자를 선택할 수 있는 정보를 제공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362" name="Picture 2" descr="유세차'가 가는 곳, 빅데이터는 알고 있다 : 정치일반 : 정치 : 뉴스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72" y="439403"/>
            <a:ext cx="3405927" cy="40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450578">
            <a:off x="2188418" y="2278274"/>
            <a:ext cx="1980000" cy="1980000"/>
          </a:xfrm>
          <a:prstGeom prst="rect">
            <a:avLst/>
          </a:prstGeom>
          <a:solidFill>
            <a:srgbClr val="E3B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242766">
            <a:off x="4195600" y="2264278"/>
            <a:ext cx="1980000" cy="19800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867301">
            <a:off x="6288626" y="2353779"/>
            <a:ext cx="1980000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043500">
            <a:off x="8173318" y="2236720"/>
            <a:ext cx="1980000" cy="1980000"/>
          </a:xfrm>
          <a:prstGeom prst="rect">
            <a:avLst/>
          </a:prstGeom>
          <a:solidFill>
            <a:srgbClr val="5CA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>
            <a:off x="2589876" y="186566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493229">
            <a:off x="2368417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7475059">
            <a:off x="4128974" y="2228820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rot="20249084">
            <a:off x="4381467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20925309">
            <a:off x="6478083" y="192520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 rot="909491">
            <a:off x="6468627" y="253377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8600573">
            <a:off x="8032767" y="2142239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20099744">
            <a:off x="8353319" y="2436921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9449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3B91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이혁재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83382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구민주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09652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D7D3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노소영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48039" y="4533024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CA47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이리애</a:t>
            </a:r>
            <a:endParaRPr lang="ko-KR" altLang="en-US" b="1" dirty="0">
              <a:solidFill>
                <a:srgbClr val="5CA47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4933" y="4901205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PM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4203" y="4901205"/>
            <a:ext cx="21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분석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시각화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4868" y="4892291"/>
            <a:ext cx="223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분석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모델링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92521" y="4885329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PM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3780" y="5242546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내가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한거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적음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70835" y="5241140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내가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한거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적음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2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5BBAFF4-6359-4F79-B89D-2392C1F704EA}"/>
              </a:ext>
            </a:extLst>
          </p:cNvPr>
          <p:cNvSpPr/>
          <p:nvPr/>
        </p:nvSpPr>
        <p:spPr>
          <a:xfrm>
            <a:off x="3499945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프로젝트수행절차</a:t>
            </a:r>
          </a:p>
        </p:txBody>
      </p:sp>
      <p:sp>
        <p:nvSpPr>
          <p:cNvPr id="15" name="오각형 14"/>
          <p:cNvSpPr/>
          <p:nvPr/>
        </p:nvSpPr>
        <p:spPr>
          <a:xfrm>
            <a:off x="1150883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63" name="오각형 62"/>
          <p:cNvSpPr/>
          <p:nvPr/>
        </p:nvSpPr>
        <p:spPr>
          <a:xfrm>
            <a:off x="3184634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구축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4" name="오각형 63"/>
          <p:cNvSpPr/>
          <p:nvPr/>
        </p:nvSpPr>
        <p:spPr>
          <a:xfrm>
            <a:off x="5218385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모델링 개발 </a:t>
            </a:r>
          </a:p>
        </p:txBody>
      </p:sp>
      <p:sp>
        <p:nvSpPr>
          <p:cNvPr id="65" name="오각형 64"/>
          <p:cNvSpPr/>
          <p:nvPr/>
        </p:nvSpPr>
        <p:spPr>
          <a:xfrm>
            <a:off x="7252136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제공 </a:t>
            </a:r>
          </a:p>
        </p:txBody>
      </p:sp>
      <p:sp>
        <p:nvSpPr>
          <p:cNvPr id="66" name="오각형 65"/>
          <p:cNvSpPr/>
          <p:nvPr/>
        </p:nvSpPr>
        <p:spPr>
          <a:xfrm>
            <a:off x="9285887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총평 및 발표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82412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주제 도출 </a:t>
            </a:r>
            <a:endParaRPr lang="ko-KR" altLang="en-US" sz="1300" b="1" dirty="0"/>
          </a:p>
        </p:txBody>
      </p:sp>
      <p:sp>
        <p:nvSpPr>
          <p:cNvPr id="67" name="직사각형 66"/>
          <p:cNvSpPr/>
          <p:nvPr/>
        </p:nvSpPr>
        <p:spPr>
          <a:xfrm>
            <a:off x="1182412" y="2642140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추진 계획 수립 </a:t>
            </a:r>
            <a:endParaRPr lang="ko-KR" altLang="en-US" sz="1300" b="1" dirty="0"/>
          </a:p>
        </p:txBody>
      </p:sp>
      <p:cxnSp>
        <p:nvCxnSpPr>
          <p:cNvPr id="18" name="직선 화살표 연결선 17"/>
          <p:cNvCxnSpPr>
            <a:stCxn id="16" idx="2"/>
            <a:endCxn id="67" idx="0"/>
          </p:cNvCxnSpPr>
          <p:nvPr/>
        </p:nvCxnSpPr>
        <p:spPr>
          <a:xfrm>
            <a:off x="1986454" y="2519250"/>
            <a:ext cx="0" cy="12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184634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3184631" y="265006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 요인 추출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3988673" y="2519250"/>
            <a:ext cx="3" cy="1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67" idx="3"/>
            <a:endCxn id="69" idx="1"/>
          </p:cNvCxnSpPr>
          <p:nvPr/>
        </p:nvCxnSpPr>
        <p:spPr>
          <a:xfrm flipV="1">
            <a:off x="2790495" y="2345829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242030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EDA</a:t>
            </a:r>
            <a:endParaRPr lang="ko-KR" altLang="en-US" sz="1300" b="1" dirty="0"/>
          </a:p>
        </p:txBody>
      </p:sp>
      <p:sp>
        <p:nvSpPr>
          <p:cNvPr id="74" name="직사각형 73"/>
          <p:cNvSpPr/>
          <p:nvPr/>
        </p:nvSpPr>
        <p:spPr>
          <a:xfrm>
            <a:off x="5242030" y="264347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알고리즘 적용</a:t>
            </a:r>
            <a:endParaRPr lang="ko-KR" altLang="en-US" sz="1300" b="1" dirty="0"/>
          </a:p>
        </p:txBody>
      </p:sp>
      <p:sp>
        <p:nvSpPr>
          <p:cNvPr id="75" name="직사각형 74"/>
          <p:cNvSpPr/>
          <p:nvPr/>
        </p:nvSpPr>
        <p:spPr>
          <a:xfrm>
            <a:off x="5242030" y="309792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평가 </a:t>
            </a:r>
            <a:endParaRPr lang="ko-KR" altLang="en-US" sz="1300" b="1" dirty="0"/>
          </a:p>
        </p:txBody>
      </p:sp>
      <p:cxnSp>
        <p:nvCxnSpPr>
          <p:cNvPr id="88" name="꺾인 연결선 87"/>
          <p:cNvCxnSpPr/>
          <p:nvPr/>
        </p:nvCxnSpPr>
        <p:spPr>
          <a:xfrm flipV="1">
            <a:off x="4804535" y="2378980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260563" y="2186417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도메인 구축</a:t>
            </a:r>
            <a:endParaRPr lang="ko-KR" altLang="en-US" sz="1300" b="1" dirty="0"/>
          </a:p>
        </p:txBody>
      </p:sp>
      <p:sp>
        <p:nvSpPr>
          <p:cNvPr id="91" name="직사각형 90"/>
          <p:cNvSpPr/>
          <p:nvPr/>
        </p:nvSpPr>
        <p:spPr>
          <a:xfrm>
            <a:off x="7261200" y="264690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레이아웃 구현</a:t>
            </a:r>
            <a:endParaRPr lang="ko-KR" altLang="en-US" sz="1300" b="1" dirty="0"/>
          </a:p>
        </p:txBody>
      </p:sp>
      <p:sp>
        <p:nvSpPr>
          <p:cNvPr id="92" name="직사각형 91"/>
          <p:cNvSpPr/>
          <p:nvPr/>
        </p:nvSpPr>
        <p:spPr>
          <a:xfrm>
            <a:off x="7261200" y="312319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세부동작 구현 </a:t>
            </a:r>
            <a:endParaRPr lang="ko-KR" altLang="en-US" sz="1300" b="1" dirty="0"/>
          </a:p>
        </p:txBody>
      </p:sp>
      <p:cxnSp>
        <p:nvCxnSpPr>
          <p:cNvPr id="84" name="직선 화살표 연결선 83"/>
          <p:cNvCxnSpPr>
            <a:stCxn id="72" idx="2"/>
            <a:endCxn id="74" idx="0"/>
          </p:cNvCxnSpPr>
          <p:nvPr/>
        </p:nvCxnSpPr>
        <p:spPr>
          <a:xfrm>
            <a:off x="6046072" y="2519250"/>
            <a:ext cx="0" cy="12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5242029" y="3568371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재시각화</a:t>
            </a:r>
            <a:endParaRPr lang="ko-KR" altLang="en-US" sz="1300" b="1" dirty="0"/>
          </a:p>
        </p:txBody>
      </p:sp>
      <p:cxnSp>
        <p:nvCxnSpPr>
          <p:cNvPr id="101" name="직선 화살표 연결선 100"/>
          <p:cNvCxnSpPr>
            <a:stCxn id="75" idx="2"/>
            <a:endCxn id="99" idx="0"/>
          </p:cNvCxnSpPr>
          <p:nvPr/>
        </p:nvCxnSpPr>
        <p:spPr>
          <a:xfrm flipH="1">
            <a:off x="6046071" y="3444766"/>
            <a:ext cx="1" cy="1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4" idx="2"/>
            <a:endCxn id="75" idx="0"/>
          </p:cNvCxnSpPr>
          <p:nvPr/>
        </p:nvCxnSpPr>
        <p:spPr>
          <a:xfrm>
            <a:off x="6046072" y="2990316"/>
            <a:ext cx="0" cy="10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99" idx="3"/>
            <a:endCxn id="90" idx="1"/>
          </p:cNvCxnSpPr>
          <p:nvPr/>
        </p:nvCxnSpPr>
        <p:spPr>
          <a:xfrm flipV="1">
            <a:off x="6850112" y="2359838"/>
            <a:ext cx="410451" cy="1381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90" idx="2"/>
            <a:endCxn id="91" idx="0"/>
          </p:cNvCxnSpPr>
          <p:nvPr/>
        </p:nvCxnSpPr>
        <p:spPr>
          <a:xfrm>
            <a:off x="8064605" y="2533259"/>
            <a:ext cx="637" cy="1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91" idx="2"/>
            <a:endCxn id="92" idx="0"/>
          </p:cNvCxnSpPr>
          <p:nvPr/>
        </p:nvCxnSpPr>
        <p:spPr>
          <a:xfrm>
            <a:off x="8065242" y="2993745"/>
            <a:ext cx="0" cy="12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9349199" y="2186417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cxnSp>
        <p:nvCxnSpPr>
          <p:cNvPr id="135" name="꺾인 연결선 134"/>
          <p:cNvCxnSpPr>
            <a:stCxn id="92" idx="3"/>
            <a:endCxn id="133" idx="1"/>
          </p:cNvCxnSpPr>
          <p:nvPr/>
        </p:nvCxnSpPr>
        <p:spPr>
          <a:xfrm flipV="1">
            <a:off x="8869283" y="2359838"/>
            <a:ext cx="479916" cy="936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9349200" y="2703973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10249199" y="2533259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1182411" y="434177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기안서</a:t>
            </a:r>
            <a:endParaRPr lang="ko-KR" altLang="en-US" sz="13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1180800" y="4840538"/>
            <a:ext cx="1608083" cy="509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초안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47" name="직사각형 146"/>
          <p:cNvSpPr/>
          <p:nvPr/>
        </p:nvSpPr>
        <p:spPr>
          <a:xfrm>
            <a:off x="1180800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</a:t>
            </a:r>
            <a:endParaRPr lang="ko-KR" altLang="en-US" sz="1300" b="1" dirty="0"/>
          </a:p>
        </p:txBody>
      </p:sp>
      <p:cxnSp>
        <p:nvCxnSpPr>
          <p:cNvPr id="149" name="직선 화살표 연결선 148"/>
          <p:cNvCxnSpPr>
            <a:stCxn id="145" idx="2"/>
            <a:endCxn id="146" idx="0"/>
          </p:cNvCxnSpPr>
          <p:nvPr/>
        </p:nvCxnSpPr>
        <p:spPr>
          <a:xfrm flipH="1">
            <a:off x="1984842" y="4688621"/>
            <a:ext cx="1611" cy="1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6" idx="2"/>
            <a:endCxn id="147" idx="0"/>
          </p:cNvCxnSpPr>
          <p:nvPr/>
        </p:nvCxnSpPr>
        <p:spPr>
          <a:xfrm>
            <a:off x="1984842" y="5350011"/>
            <a:ext cx="0" cy="17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80571" y="1591332"/>
            <a:ext cx="2757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일정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0571" y="4349644"/>
            <a:ext cx="27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184630" y="4284489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파일 </a:t>
            </a:r>
            <a:endParaRPr lang="ko-KR" altLang="en-US" sz="13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3184629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 </a:t>
            </a:r>
            <a:endParaRPr lang="ko-KR" altLang="en-US" sz="1300" b="1" dirty="0"/>
          </a:p>
        </p:txBody>
      </p:sp>
      <p:sp>
        <p:nvSpPr>
          <p:cNvPr id="156" name="직사각형 155"/>
          <p:cNvSpPr/>
          <p:nvPr/>
        </p:nvSpPr>
        <p:spPr>
          <a:xfrm>
            <a:off x="3186000" y="4870376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DB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(Oracle)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57" name="직사각형 156"/>
          <p:cNvSpPr/>
          <p:nvPr/>
        </p:nvSpPr>
        <p:spPr>
          <a:xfrm>
            <a:off x="5242028" y="427871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형태소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분류모델 </a:t>
            </a:r>
            <a:endParaRPr lang="ko-KR" altLang="en-US" sz="1300" b="1" dirty="0"/>
          </a:p>
        </p:txBody>
      </p:sp>
      <p:sp>
        <p:nvSpPr>
          <p:cNvPr id="158" name="직사각형 157"/>
          <p:cNvSpPr/>
          <p:nvPr/>
        </p:nvSpPr>
        <p:spPr>
          <a:xfrm>
            <a:off x="5241600" y="487037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감성분석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</a:t>
            </a:r>
            <a:endParaRPr lang="ko-KR" altLang="en-US" sz="1300" b="1" dirty="0"/>
          </a:p>
        </p:txBody>
      </p:sp>
      <p:sp>
        <p:nvSpPr>
          <p:cNvPr id="159" name="직사각형 158"/>
          <p:cNvSpPr/>
          <p:nvPr/>
        </p:nvSpPr>
        <p:spPr>
          <a:xfrm>
            <a:off x="5241599" y="539934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 시각화 파일</a:t>
            </a:r>
            <a:endParaRPr lang="ko-KR" altLang="en-US" sz="1300" b="1" dirty="0"/>
          </a:p>
        </p:txBody>
      </p:sp>
      <p:sp>
        <p:nvSpPr>
          <p:cNvPr id="160" name="직사각형 159"/>
          <p:cNvSpPr/>
          <p:nvPr/>
        </p:nvSpPr>
        <p:spPr>
          <a:xfrm>
            <a:off x="5241600" y="591460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7260563" y="427871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소스코드 모듈</a:t>
            </a:r>
            <a:endParaRPr lang="ko-KR" altLang="en-US" sz="1300" b="1" dirty="0"/>
          </a:p>
        </p:txBody>
      </p:sp>
      <p:sp>
        <p:nvSpPr>
          <p:cNvPr id="163" name="직사각형 162"/>
          <p:cNvSpPr/>
          <p:nvPr/>
        </p:nvSpPr>
        <p:spPr>
          <a:xfrm>
            <a:off x="7261200" y="5433063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4" name="직사각형 163"/>
          <p:cNvSpPr/>
          <p:nvPr/>
        </p:nvSpPr>
        <p:spPr>
          <a:xfrm>
            <a:off x="9349199" y="429576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완료보고서</a:t>
            </a:r>
            <a:endParaRPr lang="ko-KR" altLang="en-US" sz="1300" b="1" dirty="0"/>
          </a:p>
        </p:txBody>
      </p:sp>
      <p:sp>
        <p:nvSpPr>
          <p:cNvPr id="165" name="직사각형 164"/>
          <p:cNvSpPr/>
          <p:nvPr/>
        </p:nvSpPr>
        <p:spPr>
          <a:xfrm>
            <a:off x="7260563" y="485413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탬플릿</a:t>
            </a:r>
            <a:endParaRPr lang="ko-KR" altLang="en-US" sz="13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9351201" y="486870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완성본</a:t>
            </a:r>
            <a:endParaRPr lang="ko-KR" altLang="en-US" sz="1300" b="1" dirty="0"/>
          </a:p>
        </p:txBody>
      </p:sp>
      <p:sp>
        <p:nvSpPr>
          <p:cNvPr id="167" name="직사각형 166"/>
          <p:cNvSpPr/>
          <p:nvPr/>
        </p:nvSpPr>
        <p:spPr>
          <a:xfrm>
            <a:off x="9349199" y="542713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발표자료</a:t>
            </a:r>
            <a:endParaRPr lang="ko-KR" altLang="en-US" sz="1300" b="1" dirty="0"/>
          </a:p>
        </p:txBody>
      </p:sp>
      <p:cxnSp>
        <p:nvCxnSpPr>
          <p:cNvPr id="169" name="꺾인 연결선 168"/>
          <p:cNvCxnSpPr>
            <a:stCxn id="147" idx="3"/>
            <a:endCxn id="154" idx="1"/>
          </p:cNvCxnSpPr>
          <p:nvPr/>
        </p:nvCxnSpPr>
        <p:spPr>
          <a:xfrm flipV="1">
            <a:off x="2788883" y="4503928"/>
            <a:ext cx="395747" cy="1245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4" idx="2"/>
            <a:endCxn id="156" idx="0"/>
          </p:cNvCxnSpPr>
          <p:nvPr/>
        </p:nvCxnSpPr>
        <p:spPr>
          <a:xfrm>
            <a:off x="3988672" y="4723366"/>
            <a:ext cx="1370" cy="1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56" idx="2"/>
            <a:endCxn id="155" idx="0"/>
          </p:cNvCxnSpPr>
          <p:nvPr/>
        </p:nvCxnSpPr>
        <p:spPr>
          <a:xfrm flipH="1">
            <a:off x="3988671" y="5309253"/>
            <a:ext cx="1371" cy="22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155" idx="3"/>
            <a:endCxn id="157" idx="1"/>
          </p:cNvCxnSpPr>
          <p:nvPr/>
        </p:nvCxnSpPr>
        <p:spPr>
          <a:xfrm flipV="1">
            <a:off x="4792712" y="4498150"/>
            <a:ext cx="449316" cy="1251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57" idx="2"/>
            <a:endCxn id="158" idx="0"/>
          </p:cNvCxnSpPr>
          <p:nvPr/>
        </p:nvCxnSpPr>
        <p:spPr>
          <a:xfrm flipH="1">
            <a:off x="6045642" y="4717588"/>
            <a:ext cx="428" cy="15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59" idx="2"/>
            <a:endCxn id="160" idx="0"/>
          </p:cNvCxnSpPr>
          <p:nvPr/>
        </p:nvCxnSpPr>
        <p:spPr>
          <a:xfrm>
            <a:off x="6045641" y="5838218"/>
            <a:ext cx="1" cy="7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58" idx="2"/>
            <a:endCxn id="159" idx="0"/>
          </p:cNvCxnSpPr>
          <p:nvPr/>
        </p:nvCxnSpPr>
        <p:spPr>
          <a:xfrm flipH="1">
            <a:off x="6045641" y="5309252"/>
            <a:ext cx="1" cy="9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60" idx="3"/>
            <a:endCxn id="161" idx="1"/>
          </p:cNvCxnSpPr>
          <p:nvPr/>
        </p:nvCxnSpPr>
        <p:spPr>
          <a:xfrm flipV="1">
            <a:off x="6849683" y="4498149"/>
            <a:ext cx="410880" cy="163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61" idx="2"/>
            <a:endCxn id="165" idx="0"/>
          </p:cNvCxnSpPr>
          <p:nvPr/>
        </p:nvCxnSpPr>
        <p:spPr>
          <a:xfrm>
            <a:off x="8064605" y="4717587"/>
            <a:ext cx="0" cy="13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65" idx="2"/>
            <a:endCxn id="163" idx="0"/>
          </p:cNvCxnSpPr>
          <p:nvPr/>
        </p:nvCxnSpPr>
        <p:spPr>
          <a:xfrm>
            <a:off x="8064605" y="5293007"/>
            <a:ext cx="637" cy="1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63" idx="3"/>
            <a:endCxn id="164" idx="1"/>
          </p:cNvCxnSpPr>
          <p:nvPr/>
        </p:nvCxnSpPr>
        <p:spPr>
          <a:xfrm flipV="1">
            <a:off x="8869283" y="4515200"/>
            <a:ext cx="479916" cy="11373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64" idx="2"/>
            <a:endCxn id="166" idx="0"/>
          </p:cNvCxnSpPr>
          <p:nvPr/>
        </p:nvCxnSpPr>
        <p:spPr>
          <a:xfrm>
            <a:off x="10153241" y="4734638"/>
            <a:ext cx="2002" cy="1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66" idx="2"/>
            <a:endCxn id="167" idx="0"/>
          </p:cNvCxnSpPr>
          <p:nvPr/>
        </p:nvCxnSpPr>
        <p:spPr>
          <a:xfrm flipH="1">
            <a:off x="10153241" y="5307582"/>
            <a:ext cx="2002" cy="11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56342" y="106102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105804" y="1066615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4/6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198674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4/13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291544" y="1057449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285887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4/27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0512195" y="10728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4/30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04" name="직선 연결선 203"/>
          <p:cNvCxnSpPr>
            <a:stCxn id="196" idx="3"/>
            <a:endCxn id="198" idx="1"/>
          </p:cNvCxnSpPr>
          <p:nvPr/>
        </p:nvCxnSpPr>
        <p:spPr>
          <a:xfrm>
            <a:off x="1538513" y="1322630"/>
            <a:ext cx="1567291" cy="559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9" idx="1"/>
          </p:cNvCxnSpPr>
          <p:nvPr/>
        </p:nvCxnSpPr>
        <p:spPr>
          <a:xfrm>
            <a:off x="3787975" y="1316489"/>
            <a:ext cx="1410699" cy="107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199" idx="3"/>
            <a:endCxn id="200" idx="1"/>
          </p:cNvCxnSpPr>
          <p:nvPr/>
        </p:nvCxnSpPr>
        <p:spPr>
          <a:xfrm flipV="1">
            <a:off x="5880845" y="1319059"/>
            <a:ext cx="1410699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200" idx="3"/>
            <a:endCxn id="201" idx="1"/>
          </p:cNvCxnSpPr>
          <p:nvPr/>
        </p:nvCxnSpPr>
        <p:spPr>
          <a:xfrm>
            <a:off x="7973715" y="1319059"/>
            <a:ext cx="1312172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201" idx="3"/>
            <a:endCxn id="202" idx="1"/>
          </p:cNvCxnSpPr>
          <p:nvPr/>
        </p:nvCxnSpPr>
        <p:spPr>
          <a:xfrm>
            <a:off x="9968058" y="1327210"/>
            <a:ext cx="544137" cy="72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5185"/>
              </p:ext>
            </p:extLst>
          </p:nvPr>
        </p:nvGraphicFramePr>
        <p:xfrm>
          <a:off x="1112634" y="1184834"/>
          <a:ext cx="10257012" cy="504211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59828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2889179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3433499">
                  <a:extLst>
                    <a:ext uri="{9D8B030D-6E8A-4147-A177-3AD203B41FA5}">
                      <a16:colId xmlns:a16="http://schemas.microsoft.com/office/drawing/2014/main" xmlns="" val="3319531251"/>
                    </a:ext>
                  </a:extLst>
                </a:gridCol>
                <a:gridCol w="2174506">
                  <a:extLst>
                    <a:ext uri="{9D8B030D-6E8A-4147-A177-3AD203B41FA5}">
                      <a16:colId xmlns:a16="http://schemas.microsoft.com/office/drawing/2014/main" xmlns="" val="584824119"/>
                    </a:ext>
                  </a:extLst>
                </a:gridCol>
              </a:tblGrid>
              <a:tr h="469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구분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기간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활동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비고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기획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기획 및 주제 선정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최초 </a:t>
                      </a:r>
                      <a:r>
                        <a:rPr lang="ko-KR" altLang="en-US" sz="180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기획안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&amp; WBS 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작성 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1099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4/5(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금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확정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주차 프로젝트 현황보고서 작성 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방향 수립 및 관련 데이터 수집 시작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7809387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개발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4/6(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4/28(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데이터 전처리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 구현 및 결과물 구체화 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EDA &amp; modeling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508895"/>
                  </a:ext>
                </a:extLst>
              </a:tr>
              <a:tr h="734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팀 별 중간보고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피드백 및 일정 검토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6332610"/>
                  </a:ext>
                </a:extLst>
              </a:tr>
              <a:tr h="8482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수정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보완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모델링 결과 분석 및 시각화 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기안서 및 결과보고서 수정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최적화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</a:t>
                      </a:r>
                      <a:r>
                        <a:rPr lang="en-US" altLang="ko-KR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0513718"/>
                  </a:ext>
                </a:extLst>
              </a:tr>
              <a:tr h="4212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총 개발기간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)(4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-2697"/>
            <a:ext cx="588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핵심 프로젝트 방법론 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518F8A0C-68A6-46E1-AC0B-12755A174F6B}"/>
              </a:ext>
            </a:extLst>
          </p:cNvPr>
          <p:cNvSpPr/>
          <p:nvPr/>
        </p:nvSpPr>
        <p:spPr>
          <a:xfrm>
            <a:off x="157651" y="901918"/>
            <a:ext cx="11776842" cy="5685560"/>
          </a:xfrm>
          <a:prstGeom prst="round2Diag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507" y="1328652"/>
            <a:ext cx="3848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Selenium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자동화 테스트 도구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검색 → 수집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Beautiful Soup 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HTML,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자료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Json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국회 본 회의록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수집을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위하여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Parsing.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1B9240-21BC-4C56-841A-E5B9CFAB1F45}"/>
              </a:ext>
            </a:extLst>
          </p:cNvPr>
          <p:cNvSpPr txBox="1"/>
          <p:nvPr/>
        </p:nvSpPr>
        <p:spPr>
          <a:xfrm>
            <a:off x="4199816" y="1328652"/>
            <a:ext cx="3848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Konlpy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python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한국어 자연어 처리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패키지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형태소 처리 및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말뭉치 분석에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doc2vec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일명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paragraph2vec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문장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단락 또는 전체 문서와 같이 큰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블록에 대한 연속 표현을  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비지도 학습하기 위하여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31CF706-919B-4A72-A012-AFAAF4AF974D}"/>
              </a:ext>
            </a:extLst>
          </p:cNvPr>
          <p:cNvSpPr txBox="1"/>
          <p:nvPr/>
        </p:nvSpPr>
        <p:spPr>
          <a:xfrm>
            <a:off x="8292594" y="1328652"/>
            <a:ext cx="32475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Logistic Regression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재출마 의원에 대하여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당선요건에 대한 핵심요인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(feature)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신경망을 통한 회귀분석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당선확률 예측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TextRank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 반복계산을 통해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각 페이지의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중요도를 차등화하는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키워드 추출을 위하여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4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3898" y="-14064"/>
            <a:ext cx="12221033" cy="6874517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5BBAFF4-6359-4F79-B89D-2392C1F704EA}"/>
              </a:ext>
            </a:extLst>
          </p:cNvPr>
          <p:cNvSpPr/>
          <p:nvPr/>
        </p:nvSpPr>
        <p:spPr>
          <a:xfrm>
            <a:off x="3552197" y="854009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126295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  <a:endParaRPr lang="ko-KR" altLang="en-US" sz="4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30024" y="1997952"/>
            <a:ext cx="1608083" cy="641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발언내용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회의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ID</a:t>
            </a: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발언 의원 명 추출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728984" y="2892554"/>
            <a:ext cx="1608083" cy="6680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별 발언횟수당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인덱스 부여 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1533026" y="2639748"/>
            <a:ext cx="1040" cy="25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순서도: 페이지 연결자 4"/>
          <p:cNvSpPr/>
          <p:nvPr/>
        </p:nvSpPr>
        <p:spPr>
          <a:xfrm>
            <a:off x="3250290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별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의안데이터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2" name="순서도: 페이지 연결자 81"/>
          <p:cNvSpPr/>
          <p:nvPr/>
        </p:nvSpPr>
        <p:spPr>
          <a:xfrm>
            <a:off x="801217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본 회의록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3" name="순서도: 페이지 연결자 82"/>
          <p:cNvSpPr/>
          <p:nvPr/>
        </p:nvSpPr>
        <p:spPr>
          <a:xfrm>
            <a:off x="5699364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민원데이터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5" name="순서도: 페이지 연결자 84"/>
          <p:cNvSpPr/>
          <p:nvPr/>
        </p:nvSpPr>
        <p:spPr>
          <a:xfrm>
            <a:off x="8148437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별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공약정보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359" y="1131008"/>
            <a:ext cx="75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원본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데이터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106" name="순서도: 문서 105"/>
          <p:cNvSpPr/>
          <p:nvPr/>
        </p:nvSpPr>
        <p:spPr>
          <a:xfrm>
            <a:off x="5826194" y="5961266"/>
            <a:ext cx="1608083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종합점수 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방사형 그래프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시각화</a:t>
            </a:r>
            <a:endParaRPr lang="ko-KR" altLang="en-US" sz="15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1640088" y="3786375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키워드 추출 </a:t>
            </a:r>
            <a:endParaRPr lang="ko-KR" altLang="en-US" sz="1300" b="1" dirty="0"/>
          </a:p>
        </p:txBody>
      </p:sp>
      <p:sp>
        <p:nvSpPr>
          <p:cNvPr id="109" name="순서도: 페이지 연결자 108"/>
          <p:cNvSpPr/>
          <p:nvPr/>
        </p:nvSpPr>
        <p:spPr>
          <a:xfrm>
            <a:off x="10597510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네이버뉴스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크롤링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텍스트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632006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민원키워드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빈도수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 </a:t>
            </a:r>
            <a:endParaRPr lang="ko-KR" altLang="en-US" sz="1300" b="1" dirty="0"/>
          </a:p>
        </p:txBody>
      </p:sp>
      <p:sp>
        <p:nvSpPr>
          <p:cNvPr id="112" name="직사각형 111"/>
          <p:cNvSpPr/>
          <p:nvPr/>
        </p:nvSpPr>
        <p:spPr>
          <a:xfrm>
            <a:off x="466671" y="3788862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참여도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 </a:t>
            </a:r>
            <a:endParaRPr lang="ko-KR" altLang="en-US" sz="1300" b="1" dirty="0"/>
          </a:p>
        </p:txBody>
      </p:sp>
      <p:cxnSp>
        <p:nvCxnSpPr>
          <p:cNvPr id="33" name="직선 화살표 연결선 32"/>
          <p:cNvCxnSpPr>
            <a:stCxn id="70" idx="2"/>
            <a:endCxn id="112" idx="0"/>
          </p:cNvCxnSpPr>
          <p:nvPr/>
        </p:nvCxnSpPr>
        <p:spPr>
          <a:xfrm flipH="1">
            <a:off x="997568" y="3560573"/>
            <a:ext cx="535458" cy="228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70" idx="2"/>
            <a:endCxn id="108" idx="0"/>
          </p:cNvCxnSpPr>
          <p:nvPr/>
        </p:nvCxnSpPr>
        <p:spPr>
          <a:xfrm>
            <a:off x="1533026" y="3560573"/>
            <a:ext cx="637959" cy="22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466670" y="4426358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회의 참여도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ko-KR" altLang="en-US" sz="1300" b="1" dirty="0"/>
          </a:p>
        </p:txBody>
      </p:sp>
      <p:cxnSp>
        <p:nvCxnSpPr>
          <p:cNvPr id="37" name="직선 화살표 연결선 36"/>
          <p:cNvCxnSpPr>
            <a:stCxn id="112" idx="2"/>
            <a:endCxn id="119" idx="0"/>
          </p:cNvCxnSpPr>
          <p:nvPr/>
        </p:nvCxnSpPr>
        <p:spPr>
          <a:xfrm flipH="1">
            <a:off x="997567" y="4227739"/>
            <a:ext cx="1" cy="1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1640087" y="4442959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 키워드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서열화 </a:t>
            </a:r>
            <a:endParaRPr lang="ko-KR" altLang="en-US" sz="1300" b="1" dirty="0"/>
          </a:p>
        </p:txBody>
      </p:sp>
      <p:cxnSp>
        <p:nvCxnSpPr>
          <p:cNvPr id="39" name="직선 화살표 연결선 38"/>
          <p:cNvCxnSpPr>
            <a:stCxn id="108" idx="2"/>
            <a:endCxn id="122" idx="0"/>
          </p:cNvCxnSpPr>
          <p:nvPr/>
        </p:nvCxnSpPr>
        <p:spPr>
          <a:xfrm flipH="1">
            <a:off x="2170984" y="4225252"/>
            <a:ext cx="1" cy="21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순서도: 문서 124"/>
          <p:cNvSpPr/>
          <p:nvPr/>
        </p:nvSpPr>
        <p:spPr>
          <a:xfrm>
            <a:off x="1581567" y="5084124"/>
            <a:ext cx="1178832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500" b="1" dirty="0"/>
          </a:p>
        </p:txBody>
      </p:sp>
      <p:cxnSp>
        <p:nvCxnSpPr>
          <p:cNvPr id="44" name="직선 화살표 연결선 43"/>
          <p:cNvCxnSpPr>
            <a:stCxn id="122" idx="2"/>
            <a:endCxn id="125" idx="0"/>
          </p:cNvCxnSpPr>
          <p:nvPr/>
        </p:nvCxnSpPr>
        <p:spPr>
          <a:xfrm flipH="1">
            <a:off x="2170983" y="4881836"/>
            <a:ext cx="1" cy="20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3181015" y="1998000"/>
            <a:ext cx="1608083" cy="641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의안명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의안발의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추출</a:t>
            </a:r>
            <a:endParaRPr lang="ko-KR" altLang="en-US" sz="1300" b="1" dirty="0"/>
          </a:p>
        </p:txBody>
      </p:sp>
      <p:sp>
        <p:nvSpPr>
          <p:cNvPr id="132" name="직사각형 131"/>
          <p:cNvSpPr/>
          <p:nvPr/>
        </p:nvSpPr>
        <p:spPr>
          <a:xfrm>
            <a:off x="4069074" y="2875885"/>
            <a:ext cx="1061793" cy="696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의안에서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품사구분 및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명사만 추출</a:t>
            </a:r>
            <a:endParaRPr lang="ko-KR" altLang="en-US" sz="13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2910427" y="2877129"/>
            <a:ext cx="1061793" cy="694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대표의안수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</a:t>
            </a:r>
            <a:endParaRPr lang="ko-KR" altLang="en-US" sz="1300" b="1" dirty="0"/>
          </a:p>
        </p:txBody>
      </p:sp>
      <p:cxnSp>
        <p:nvCxnSpPr>
          <p:cNvPr id="136" name="직선 화살표 연결선 135"/>
          <p:cNvCxnSpPr>
            <a:stCxn id="131" idx="2"/>
            <a:endCxn id="134" idx="0"/>
          </p:cNvCxnSpPr>
          <p:nvPr/>
        </p:nvCxnSpPr>
        <p:spPr>
          <a:xfrm flipH="1">
            <a:off x="3441324" y="2639796"/>
            <a:ext cx="543733" cy="23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31" idx="2"/>
            <a:endCxn id="132" idx="0"/>
          </p:cNvCxnSpPr>
          <p:nvPr/>
        </p:nvCxnSpPr>
        <p:spPr>
          <a:xfrm>
            <a:off x="3985057" y="2639796"/>
            <a:ext cx="614914" cy="23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4072462" y="3754556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불용어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처리</a:t>
            </a:r>
            <a:endParaRPr lang="ko-KR" altLang="en-US" sz="1300" b="1" dirty="0"/>
          </a:p>
        </p:txBody>
      </p:sp>
      <p:cxnSp>
        <p:nvCxnSpPr>
          <p:cNvPr id="50" name="직선 화살표 연결선 49"/>
          <p:cNvCxnSpPr>
            <a:stCxn id="132" idx="2"/>
            <a:endCxn id="140" idx="0"/>
          </p:cNvCxnSpPr>
          <p:nvPr/>
        </p:nvCxnSpPr>
        <p:spPr>
          <a:xfrm>
            <a:off x="4599971" y="3572825"/>
            <a:ext cx="3388" cy="18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069074" y="4362218"/>
            <a:ext cx="1061793" cy="696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의안내용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핵심키워드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</a:t>
            </a:r>
            <a:endParaRPr lang="ko-KR" altLang="en-US" sz="1300" b="1" dirty="0"/>
          </a:p>
        </p:txBody>
      </p:sp>
      <p:sp>
        <p:nvSpPr>
          <p:cNvPr id="148" name="순서도: 문서 147"/>
          <p:cNvSpPr/>
          <p:nvPr/>
        </p:nvSpPr>
        <p:spPr>
          <a:xfrm>
            <a:off x="4008005" y="5222786"/>
            <a:ext cx="1178832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500" b="1" dirty="0"/>
          </a:p>
        </p:txBody>
      </p:sp>
      <p:cxnSp>
        <p:nvCxnSpPr>
          <p:cNvPr id="52" name="직선 화살표 연결선 51"/>
          <p:cNvCxnSpPr>
            <a:stCxn id="140" idx="2"/>
            <a:endCxn id="143" idx="0"/>
          </p:cNvCxnSpPr>
          <p:nvPr/>
        </p:nvCxnSpPr>
        <p:spPr>
          <a:xfrm flipH="1">
            <a:off x="4599971" y="4193433"/>
            <a:ext cx="3388" cy="16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43" idx="2"/>
            <a:endCxn id="148" idx="0"/>
          </p:cNvCxnSpPr>
          <p:nvPr/>
        </p:nvCxnSpPr>
        <p:spPr>
          <a:xfrm flipH="1">
            <a:off x="4597421" y="5059158"/>
            <a:ext cx="2550" cy="16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순서도: 문서 167"/>
          <p:cNvSpPr/>
          <p:nvPr/>
        </p:nvSpPr>
        <p:spPr>
          <a:xfrm>
            <a:off x="2848708" y="3960509"/>
            <a:ext cx="1178832" cy="1226003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대표의안수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막대그래프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ko-KR" altLang="en-US" sz="1300" b="1" dirty="0"/>
          </a:p>
        </p:txBody>
      </p:sp>
      <p:cxnSp>
        <p:nvCxnSpPr>
          <p:cNvPr id="56" name="직선 화살표 연결선 55"/>
          <p:cNvCxnSpPr>
            <a:stCxn id="134" idx="2"/>
            <a:endCxn id="168" idx="0"/>
          </p:cNvCxnSpPr>
          <p:nvPr/>
        </p:nvCxnSpPr>
        <p:spPr>
          <a:xfrm flipH="1">
            <a:off x="3438124" y="3571582"/>
            <a:ext cx="3200" cy="38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68" idx="2"/>
            <a:endCxn id="106" idx="1"/>
          </p:cNvCxnSpPr>
          <p:nvPr/>
        </p:nvCxnSpPr>
        <p:spPr>
          <a:xfrm rot="16200000" flipH="1">
            <a:off x="3983146" y="4560438"/>
            <a:ext cx="1298026" cy="2388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119" idx="2"/>
            <a:endCxn id="106" idx="1"/>
          </p:cNvCxnSpPr>
          <p:nvPr/>
        </p:nvCxnSpPr>
        <p:spPr>
          <a:xfrm rot="16200000" flipH="1">
            <a:off x="2642755" y="3220046"/>
            <a:ext cx="1538251" cy="48286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029" y="2450110"/>
            <a:ext cx="43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E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&amp;</a:t>
            </a:r>
          </a:p>
          <a:p>
            <a:pPr algn="r"/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모델링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029" y="5666363"/>
            <a:ext cx="5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산출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자료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cxnSp>
        <p:nvCxnSpPr>
          <p:cNvPr id="41" name="꺾인 연결선 40"/>
          <p:cNvCxnSpPr>
            <a:stCxn id="143" idx="3"/>
            <a:endCxn id="77" idx="1"/>
          </p:cNvCxnSpPr>
          <p:nvPr/>
        </p:nvCxnSpPr>
        <p:spPr>
          <a:xfrm flipV="1">
            <a:off x="5130867" y="3454663"/>
            <a:ext cx="499222" cy="1256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5630089" y="3059832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민원키워드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서열화</a:t>
            </a:r>
            <a:endParaRPr lang="ko-KR" altLang="en-US" sz="1300" b="1" dirty="0"/>
          </a:p>
        </p:txBody>
      </p:sp>
      <p:cxnSp>
        <p:nvCxnSpPr>
          <p:cNvPr id="48" name="직선 화살표 연결선 47"/>
          <p:cNvCxnSpPr>
            <a:stCxn id="111" idx="2"/>
            <a:endCxn id="77" idx="0"/>
          </p:cNvCxnSpPr>
          <p:nvPr/>
        </p:nvCxnSpPr>
        <p:spPr>
          <a:xfrm flipH="1">
            <a:off x="6434131" y="2784000"/>
            <a:ext cx="1917" cy="27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592837" y="4062249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의안과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키워드 일치도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ko-KR" altLang="en-US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1" name="직선 화살표 연결선 50"/>
          <p:cNvCxnSpPr>
            <a:stCxn id="77" idx="2"/>
            <a:endCxn id="81" idx="0"/>
          </p:cNvCxnSpPr>
          <p:nvPr/>
        </p:nvCxnSpPr>
        <p:spPr>
          <a:xfrm flipH="1">
            <a:off x="5992321" y="3849493"/>
            <a:ext cx="441810" cy="21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81" idx="2"/>
            <a:endCxn id="106" idx="0"/>
          </p:cNvCxnSpPr>
          <p:nvPr/>
        </p:nvCxnSpPr>
        <p:spPr>
          <a:xfrm rot="16200000" flipH="1">
            <a:off x="5975947" y="5306976"/>
            <a:ext cx="670663" cy="6379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순서도: 문서 90"/>
          <p:cNvSpPr/>
          <p:nvPr/>
        </p:nvSpPr>
        <p:spPr>
          <a:xfrm>
            <a:off x="6476090" y="4060800"/>
            <a:ext cx="864000" cy="121750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300" b="1" dirty="0"/>
          </a:p>
        </p:txBody>
      </p:sp>
      <p:cxnSp>
        <p:nvCxnSpPr>
          <p:cNvPr id="58" name="직선 화살표 연결선 57"/>
          <p:cNvCxnSpPr>
            <a:stCxn id="77" idx="2"/>
            <a:endCxn id="91" idx="0"/>
          </p:cNvCxnSpPr>
          <p:nvPr/>
        </p:nvCxnSpPr>
        <p:spPr>
          <a:xfrm>
            <a:off x="6434131" y="3849493"/>
            <a:ext cx="473959" cy="21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8079162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공약유형 및 </a:t>
            </a:r>
            <a:endParaRPr lang="en-US" altLang="ko-KR" sz="1300" b="1" dirty="0"/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공약이행상태 분류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526318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별 해당뉴스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제목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내용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언론사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기사일자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 </a:t>
            </a:r>
            <a:endParaRPr lang="ko-KR" altLang="en-US" sz="13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8079162" y="3161161"/>
            <a:ext cx="1608083" cy="555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 상태 별 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빈도산출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3" name="순서도: 문서 112"/>
          <p:cNvSpPr/>
          <p:nvPr/>
        </p:nvSpPr>
        <p:spPr>
          <a:xfrm>
            <a:off x="8969147" y="4053643"/>
            <a:ext cx="864000" cy="121750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이행상태그래프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</a:t>
            </a:r>
            <a:endParaRPr lang="ko-KR" altLang="en-US" sz="1300" b="1" dirty="0"/>
          </a:p>
        </p:txBody>
      </p:sp>
      <p:sp>
        <p:nvSpPr>
          <p:cNvPr id="114" name="직사각형 113"/>
          <p:cNvSpPr/>
          <p:nvPr/>
        </p:nvSpPr>
        <p:spPr>
          <a:xfrm>
            <a:off x="8019359" y="4049953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이행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상태 별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가중치 부여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수화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79" name="직선 화살표 연결선 78"/>
          <p:cNvCxnSpPr>
            <a:stCxn id="102" idx="2"/>
            <a:endCxn id="105" idx="0"/>
          </p:cNvCxnSpPr>
          <p:nvPr/>
        </p:nvCxnSpPr>
        <p:spPr>
          <a:xfrm>
            <a:off x="8883204" y="2784000"/>
            <a:ext cx="0" cy="37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105" idx="2"/>
            <a:endCxn id="114" idx="0"/>
          </p:cNvCxnSpPr>
          <p:nvPr/>
        </p:nvCxnSpPr>
        <p:spPr>
          <a:xfrm flipH="1">
            <a:off x="8418843" y="3716760"/>
            <a:ext cx="464361" cy="33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105" idx="2"/>
            <a:endCxn id="113" idx="0"/>
          </p:cNvCxnSpPr>
          <p:nvPr/>
        </p:nvCxnSpPr>
        <p:spPr>
          <a:xfrm>
            <a:off x="8883204" y="3716760"/>
            <a:ext cx="517943" cy="3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14" idx="2"/>
            <a:endCxn id="106" idx="0"/>
          </p:cNvCxnSpPr>
          <p:nvPr/>
        </p:nvCxnSpPr>
        <p:spPr>
          <a:xfrm rot="5400000">
            <a:off x="7183061" y="4725483"/>
            <a:ext cx="682959" cy="17886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0531348" y="3049099"/>
            <a:ext cx="1608083" cy="555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기사내용 텍스트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품사구분 및 토큰화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99" name="직선 화살표 연결선 98"/>
          <p:cNvCxnSpPr>
            <a:stCxn id="103" idx="2"/>
            <a:endCxn id="120" idx="0"/>
          </p:cNvCxnSpPr>
          <p:nvPr/>
        </p:nvCxnSpPr>
        <p:spPr>
          <a:xfrm>
            <a:off x="11330360" y="2784000"/>
            <a:ext cx="5030" cy="26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0526318" y="3791581"/>
            <a:ext cx="1608083" cy="433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각 후보자 기사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내용별 감성분석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284017" y="4426358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부정 비율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짐계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및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01" name="꺾인 연결선 100"/>
          <p:cNvCxnSpPr>
            <a:stCxn id="128" idx="2"/>
            <a:endCxn id="106" idx="3"/>
          </p:cNvCxnSpPr>
          <p:nvPr/>
        </p:nvCxnSpPr>
        <p:spPr>
          <a:xfrm rot="5400000">
            <a:off x="8684502" y="4404487"/>
            <a:ext cx="748774" cy="32492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순서도: 문서 132"/>
          <p:cNvSpPr/>
          <p:nvPr/>
        </p:nvSpPr>
        <p:spPr>
          <a:xfrm>
            <a:off x="11164909" y="4426358"/>
            <a:ext cx="969492" cy="168086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월별 기사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발생량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부정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집계결과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월별분포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endParaRPr lang="en-US" altLang="ko-KR" sz="1300" b="1" dirty="0"/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그래프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16" name="직선 화살표 연결선 115"/>
          <p:cNvCxnSpPr>
            <a:stCxn id="120" idx="2"/>
            <a:endCxn id="126" idx="0"/>
          </p:cNvCxnSpPr>
          <p:nvPr/>
        </p:nvCxnSpPr>
        <p:spPr>
          <a:xfrm flipH="1">
            <a:off x="11330360" y="3604698"/>
            <a:ext cx="5030" cy="18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26" idx="2"/>
            <a:endCxn id="128" idx="0"/>
          </p:cNvCxnSpPr>
          <p:nvPr/>
        </p:nvCxnSpPr>
        <p:spPr>
          <a:xfrm flipH="1">
            <a:off x="10683501" y="4225252"/>
            <a:ext cx="646859" cy="20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26" idx="2"/>
            <a:endCxn id="133" idx="0"/>
          </p:cNvCxnSpPr>
          <p:nvPr/>
        </p:nvCxnSpPr>
        <p:spPr>
          <a:xfrm>
            <a:off x="11330360" y="4225252"/>
            <a:ext cx="319295" cy="20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3183" y="5302386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Beautiful </a:t>
            </a:r>
            <a:r>
              <a:rPr lang="en-US" altLang="ko-KR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Soup </a:t>
            </a:r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</a:t>
            </a:r>
            <a:endParaRPr lang="en-US" altLang="ko-KR" sz="20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이용한 </a:t>
            </a:r>
            <a:r>
              <a:rPr lang="ko-KR" altLang="en-US" sz="2000" dirty="0" err="1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크롤러</a:t>
            </a:r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동작</a:t>
            </a:r>
            <a:r>
              <a:rPr lang="en-US" altLang="ko-KR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검색결과 및 공공데이터 확보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3314685" y="3010372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6991536" y="3038413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80" y="1381627"/>
            <a:ext cx="3015649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231" y="1397201"/>
            <a:ext cx="2815481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135" y="1397201"/>
            <a:ext cx="2998688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4875519" y="5290861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획득한 텍스트 데이터 </a:t>
            </a:r>
            <a:endParaRPr lang="en-US" altLang="ko-KR" sz="20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및 구분요소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08584" y="5325573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분류된 텍스트 데이터를</a:t>
            </a:r>
            <a:endParaRPr lang="en-US" altLang="ko-KR" sz="20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학습이 가능한 형태로 </a:t>
            </a:r>
            <a:endParaRPr lang="en-US" altLang="ko-KR" sz="20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품사구문 </a:t>
            </a:r>
            <a:r>
              <a:rPr lang="en-US" altLang="ko-KR" sz="200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Tokenizing</a:t>
            </a:r>
            <a:endParaRPr lang="en-US" altLang="ko-KR" sz="20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45411" y="5331577"/>
            <a:ext cx="28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5228" y="5331576"/>
            <a:ext cx="281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3314685" y="3010372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6991536" y="3038413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5BBAFF4-6359-4F79-B89D-2392C1F704EA}"/>
              </a:ext>
            </a:extLst>
          </p:cNvPr>
          <p:cNvSpPr/>
          <p:nvPr/>
        </p:nvSpPr>
        <p:spPr>
          <a:xfrm>
            <a:off x="3552197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  <a:endParaRPr lang="ko-KR" altLang="en-US" sz="4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337638" y="3407936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sp>
        <p:nvSpPr>
          <p:cNvPr id="142" name="직사각형 141"/>
          <p:cNvSpPr/>
          <p:nvPr/>
        </p:nvSpPr>
        <p:spPr>
          <a:xfrm>
            <a:off x="5337639" y="3925492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6237638" y="3754778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5337638" y="551728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완료보고서</a:t>
            </a:r>
            <a:endParaRPr lang="ko-KR" altLang="en-US" sz="13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5339640" y="6090224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완성본</a:t>
            </a:r>
            <a:endParaRPr lang="ko-KR" altLang="en-US" sz="1300" b="1" dirty="0"/>
          </a:p>
        </p:txBody>
      </p:sp>
      <p:sp>
        <p:nvSpPr>
          <p:cNvPr id="167" name="직사각형 166"/>
          <p:cNvSpPr/>
          <p:nvPr/>
        </p:nvSpPr>
        <p:spPr>
          <a:xfrm>
            <a:off x="5337638" y="6648654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발표자료</a:t>
            </a:r>
            <a:endParaRPr lang="ko-KR" altLang="en-US" sz="1300" b="1" dirty="0"/>
          </a:p>
        </p:txBody>
      </p:sp>
      <p:cxnSp>
        <p:nvCxnSpPr>
          <p:cNvPr id="193" name="직선 화살표 연결선 192"/>
          <p:cNvCxnSpPr>
            <a:stCxn id="164" idx="2"/>
            <a:endCxn id="166" idx="0"/>
          </p:cNvCxnSpPr>
          <p:nvPr/>
        </p:nvCxnSpPr>
        <p:spPr>
          <a:xfrm>
            <a:off x="6141680" y="5956157"/>
            <a:ext cx="2002" cy="1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66" idx="2"/>
            <a:endCxn id="167" idx="0"/>
          </p:cNvCxnSpPr>
          <p:nvPr/>
        </p:nvCxnSpPr>
        <p:spPr>
          <a:xfrm flipH="1">
            <a:off x="6141680" y="6529101"/>
            <a:ext cx="2002" cy="11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82713" y="6497140"/>
            <a:ext cx="235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*17,18,19,20</a:t>
            </a:r>
            <a:r>
              <a:rPr lang="ko-KR" altLang="en-US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 국회</a:t>
            </a:r>
            <a:endParaRPr lang="ko-KR" altLang="en-US" dirty="0"/>
          </a:p>
        </p:txBody>
      </p:sp>
      <p:sp>
        <p:nvSpPr>
          <p:cNvPr id="61" name="순서도: 페이지 연결자 60"/>
          <p:cNvSpPr/>
          <p:nvPr/>
        </p:nvSpPr>
        <p:spPr>
          <a:xfrm>
            <a:off x="1437055" y="1218256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*</a:t>
            </a:r>
          </a:p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개표현황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2" name="순서도: 페이지 연결자 61"/>
          <p:cNvSpPr/>
          <p:nvPr/>
        </p:nvSpPr>
        <p:spPr>
          <a:xfrm>
            <a:off x="4424875" y="1213905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후보자 명부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3" name="순서도: 페이지 연결자 62"/>
          <p:cNvSpPr/>
          <p:nvPr/>
        </p:nvSpPr>
        <p:spPr>
          <a:xfrm>
            <a:off x="7412695" y="1213905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당선인 명부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5" name="순서도: 페이지 연결자 64"/>
          <p:cNvSpPr/>
          <p:nvPr/>
        </p:nvSpPr>
        <p:spPr>
          <a:xfrm>
            <a:off x="10400515" y="1213905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당선인 명부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359" y="1131008"/>
            <a:ext cx="75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원본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데이터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029" y="2450110"/>
            <a:ext cx="43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E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&amp;</a:t>
            </a:r>
          </a:p>
          <a:p>
            <a:pPr algn="r"/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모델링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029" y="5666363"/>
            <a:ext cx="5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산출</a:t>
            </a:r>
            <a:endParaRPr lang="en-US" altLang="ko-KR" sz="1600" dirty="0" smtClean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자료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6367FCC-D21A-480D-AB00-31467800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"/>
            <a:ext cx="10287001" cy="6858000"/>
          </a:xfrm>
          <a:prstGeom prst="rect">
            <a:avLst/>
          </a:prstGeom>
        </p:spPr>
      </p:pic>
      <p:pic>
        <p:nvPicPr>
          <p:cNvPr id="1026" name="Picture 2" descr="내일부터 이틀간 사전투표…전국 어디서나 투표 가능 &gt; 정치 &gt; 뉴스 ...">
            <a:extLst>
              <a:ext uri="{FF2B5EF4-FFF2-40B4-BE49-F238E27FC236}">
                <a16:creationId xmlns:a16="http://schemas.microsoft.com/office/drawing/2014/main" xmlns="" id="{C7F5A214-A5EC-49FB-99D4-291E73A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07" y="1057442"/>
            <a:ext cx="6411676" cy="36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0" y="1577"/>
            <a:ext cx="12192000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3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A82B72C-699C-4956-8A85-3A5C2FA6AAD7}"/>
              </a:ext>
            </a:extLst>
          </p:cNvPr>
          <p:cNvSpPr txBox="1"/>
          <p:nvPr/>
        </p:nvSpPr>
        <p:spPr>
          <a:xfrm>
            <a:off x="3773980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01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49FE976-CA14-44C7-8CBC-6EF7D81BF642}"/>
              </a:ext>
            </a:extLst>
          </p:cNvPr>
          <p:cNvSpPr txBox="1"/>
          <p:nvPr/>
        </p:nvSpPr>
        <p:spPr>
          <a:xfrm>
            <a:off x="7580915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02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EF2C4E-C94A-489F-9052-B432FF7E25FC}"/>
              </a:ext>
            </a:extLst>
          </p:cNvPr>
          <p:cNvSpPr txBox="1"/>
          <p:nvPr/>
        </p:nvSpPr>
        <p:spPr>
          <a:xfrm>
            <a:off x="3773980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03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3110B1-FF71-4827-81C2-8D0D924B241E}"/>
              </a:ext>
            </a:extLst>
          </p:cNvPr>
          <p:cNvSpPr txBox="1"/>
          <p:nvPr/>
        </p:nvSpPr>
        <p:spPr>
          <a:xfrm>
            <a:off x="7580915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04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5C787FE-319C-4190-8FD9-59404AC0DC07}"/>
              </a:ext>
            </a:extLst>
          </p:cNvPr>
          <p:cNvSpPr/>
          <p:nvPr/>
        </p:nvSpPr>
        <p:spPr>
          <a:xfrm flipH="1">
            <a:off x="3791549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F8153BD-77F4-461B-8EE6-56C163D388F7}"/>
              </a:ext>
            </a:extLst>
          </p:cNvPr>
          <p:cNvCxnSpPr>
            <a:endCxn id="19" idx="0"/>
          </p:cNvCxnSpPr>
          <p:nvPr/>
        </p:nvCxnSpPr>
        <p:spPr>
          <a:xfrm flipV="1">
            <a:off x="3856424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각 삼각형 28">
            <a:extLst>
              <a:ext uri="{FF2B5EF4-FFF2-40B4-BE49-F238E27FC236}">
                <a16:creationId xmlns:a16="http://schemas.microsoft.com/office/drawing/2014/main" xmlns="" id="{6CA7A649-5445-4B68-BF7D-F74FF3F6596E}"/>
              </a:ext>
            </a:extLst>
          </p:cNvPr>
          <p:cNvSpPr/>
          <p:nvPr/>
        </p:nvSpPr>
        <p:spPr>
          <a:xfrm flipH="1">
            <a:off x="7580916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4806E3E8-7B6E-4139-9584-F862A683E01D}"/>
              </a:ext>
            </a:extLst>
          </p:cNvPr>
          <p:cNvCxnSpPr>
            <a:endCxn id="29" idx="0"/>
          </p:cNvCxnSpPr>
          <p:nvPr/>
        </p:nvCxnSpPr>
        <p:spPr>
          <a:xfrm flipV="1">
            <a:off x="7645791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2ABC67E3-E345-4F21-83AC-E118BBE87453}"/>
              </a:ext>
            </a:extLst>
          </p:cNvPr>
          <p:cNvSpPr/>
          <p:nvPr/>
        </p:nvSpPr>
        <p:spPr>
          <a:xfrm flipH="1">
            <a:off x="7580916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765D7729-E10C-49E1-A046-BAA181D4C53D}"/>
              </a:ext>
            </a:extLst>
          </p:cNvPr>
          <p:cNvCxnSpPr>
            <a:endCxn id="31" idx="0"/>
          </p:cNvCxnSpPr>
          <p:nvPr/>
        </p:nvCxnSpPr>
        <p:spPr>
          <a:xfrm flipV="1">
            <a:off x="7645791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각 삼각형 32">
            <a:extLst>
              <a:ext uri="{FF2B5EF4-FFF2-40B4-BE49-F238E27FC236}">
                <a16:creationId xmlns:a16="http://schemas.microsoft.com/office/drawing/2014/main" xmlns="" id="{9299A91C-C697-496D-853D-32B220B6ED04}"/>
              </a:ext>
            </a:extLst>
          </p:cNvPr>
          <p:cNvSpPr/>
          <p:nvPr/>
        </p:nvSpPr>
        <p:spPr>
          <a:xfrm flipH="1">
            <a:off x="3788188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E03163BD-A534-448D-B189-23AAB5E3C485}"/>
              </a:ext>
            </a:extLst>
          </p:cNvPr>
          <p:cNvCxnSpPr>
            <a:endCxn id="33" idx="0"/>
          </p:cNvCxnSpPr>
          <p:nvPr/>
        </p:nvCxnSpPr>
        <p:spPr>
          <a:xfrm flipV="1">
            <a:off x="3853062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A0F75C-D753-4D98-BC97-BE9B946D76E2}"/>
              </a:ext>
            </a:extLst>
          </p:cNvPr>
          <p:cNvSpPr txBox="1"/>
          <p:nvPr/>
        </p:nvSpPr>
        <p:spPr>
          <a:xfrm>
            <a:off x="4239490" y="1948708"/>
            <a:ext cx="213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45498" y="194395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68C7933-D56F-4758-A021-A8A0496A6AE3}"/>
              </a:ext>
            </a:extLst>
          </p:cNvPr>
          <p:cNvSpPr txBox="1"/>
          <p:nvPr/>
        </p:nvSpPr>
        <p:spPr>
          <a:xfrm>
            <a:off x="4252853" y="4431408"/>
            <a:ext cx="296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BC9CBAC-F8D1-4831-A1AF-543268926E7C}"/>
              </a:ext>
            </a:extLst>
          </p:cNvPr>
          <p:cNvSpPr txBox="1"/>
          <p:nvPr/>
        </p:nvSpPr>
        <p:spPr>
          <a:xfrm>
            <a:off x="8107839" y="4413710"/>
            <a:ext cx="227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5320930-B12E-4D23-8623-77ECDEFF1435}"/>
              </a:ext>
            </a:extLst>
          </p:cNvPr>
          <p:cNvSpPr txBox="1"/>
          <p:nvPr/>
        </p:nvSpPr>
        <p:spPr>
          <a:xfrm>
            <a:off x="4341488" y="2365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 및 목적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C5E40-ED5C-47C7-A5D9-2F4CB2DD8662}"/>
              </a:ext>
            </a:extLst>
          </p:cNvPr>
          <p:cNvSpPr txBox="1"/>
          <p:nvPr/>
        </p:nvSpPr>
        <p:spPr>
          <a:xfrm>
            <a:off x="4341484" y="2639372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 및 구조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6F5960F-549E-4F6B-9DBE-C183517752E6}"/>
              </a:ext>
            </a:extLst>
          </p:cNvPr>
          <p:cNvSpPr txBox="1"/>
          <p:nvPr/>
        </p:nvSpPr>
        <p:spPr>
          <a:xfrm>
            <a:off x="4341484" y="2937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기대효과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A32624A-AF74-497F-ADF6-5E22876908B7}"/>
              </a:ext>
            </a:extLst>
          </p:cNvPr>
          <p:cNvSpPr txBox="1"/>
          <p:nvPr/>
        </p:nvSpPr>
        <p:spPr>
          <a:xfrm>
            <a:off x="8280368" y="2370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626CFED-46F3-4FD9-B706-A7DE39F3D2F3}"/>
              </a:ext>
            </a:extLst>
          </p:cNvPr>
          <p:cNvSpPr txBox="1"/>
          <p:nvPr/>
        </p:nvSpPr>
        <p:spPr>
          <a:xfrm>
            <a:off x="8280366" y="2644631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수행절차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8F36248-1A8A-443D-B379-311A48AF60BD}"/>
              </a:ext>
            </a:extLst>
          </p:cNvPr>
          <p:cNvSpPr txBox="1"/>
          <p:nvPr/>
        </p:nvSpPr>
        <p:spPr>
          <a:xfrm>
            <a:off x="8280366" y="2942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방법론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924064-EFFB-4026-BD84-68F0382E8BC7}"/>
              </a:ext>
            </a:extLst>
          </p:cNvPr>
          <p:cNvSpPr txBox="1"/>
          <p:nvPr/>
        </p:nvSpPr>
        <p:spPr>
          <a:xfrm>
            <a:off x="4333184" y="4853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전처리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627885-B3C1-4D49-AAED-3220BDB39B2E}"/>
              </a:ext>
            </a:extLst>
          </p:cNvPr>
          <p:cNvSpPr txBox="1"/>
          <p:nvPr/>
        </p:nvSpPr>
        <p:spPr>
          <a:xfrm>
            <a:off x="4333180" y="512703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2F107B7-6D79-445A-91AB-B6DBE7D0FD9C}"/>
              </a:ext>
            </a:extLst>
          </p:cNvPr>
          <p:cNvSpPr txBox="1"/>
          <p:nvPr/>
        </p:nvSpPr>
        <p:spPr>
          <a:xfrm>
            <a:off x="4333180" y="5425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 시범 구현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68A6FCF-554F-4714-9028-41BD9742D15D}"/>
              </a:ext>
            </a:extLst>
          </p:cNvPr>
          <p:cNvSpPr txBox="1"/>
          <p:nvPr/>
        </p:nvSpPr>
        <p:spPr>
          <a:xfrm>
            <a:off x="8278204" y="485655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DF2C00A-6A09-4959-93E4-D33B9F199FE8}"/>
              </a:ext>
            </a:extLst>
          </p:cNvPr>
          <p:cNvSpPr txBox="1"/>
          <p:nvPr/>
        </p:nvSpPr>
        <p:spPr>
          <a:xfrm>
            <a:off x="8273522" y="5150293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보완점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DF4148-1386-4851-8D93-71E2BB5DE274}"/>
              </a:ext>
            </a:extLst>
          </p:cNvPr>
          <p:cNvSpPr txBox="1"/>
          <p:nvPr/>
        </p:nvSpPr>
        <p:spPr>
          <a:xfrm>
            <a:off x="8258059" y="547341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 &amp; A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73040" y="736454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5202" y="778893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8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73040" y="736454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45202" y="778893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5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grpSp>
        <p:nvGrpSpPr>
          <p:cNvPr id="8" name="그룹 7"/>
          <p:cNvGrpSpPr/>
          <p:nvPr/>
        </p:nvGrpSpPr>
        <p:grpSpPr>
          <a:xfrm>
            <a:off x="3478877" y="827582"/>
            <a:ext cx="802178" cy="320041"/>
            <a:chOff x="3478877" y="827581"/>
            <a:chExt cx="802177" cy="320040"/>
          </a:xfrm>
        </p:grpSpPr>
        <p:sp>
          <p:nvSpPr>
            <p:cNvPr id="2" name="직각 삼각형 1"/>
            <p:cNvSpPr/>
            <p:nvPr/>
          </p:nvSpPr>
          <p:spPr>
            <a:xfrm flipH="1">
              <a:off x="3553864" y="842821"/>
              <a:ext cx="706823" cy="304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3478877" y="827581"/>
              <a:ext cx="802177" cy="300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9693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8" y="167641"/>
            <a:ext cx="470777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124297" y="1319895"/>
            <a:ext cx="3520441" cy="48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국내외 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기대와 관심을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불러일으켰던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총선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60%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투표율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과반 여당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초선의원 과반의석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(151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비례연합정당의 출현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초유의 바이러스 사태 등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화두와 관전포인트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그래픽] 21대 총선 지역구별 판세(16일 02시 현재) | 연합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86" y="395257"/>
            <a:ext cx="4597915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 flipV="1">
            <a:off x="8961121" y="319057"/>
            <a:ext cx="259081" cy="27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54439" y="203028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7" name="타원 56"/>
          <p:cNvSpPr/>
          <p:nvPr/>
        </p:nvSpPr>
        <p:spPr>
          <a:xfrm>
            <a:off x="8839198" y="17254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" name="TextBox 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3393" y="5718014"/>
            <a:ext cx="284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정치적 관심도 증폭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2524" y="5418643"/>
            <a:ext cx="349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“			             ”</a:t>
            </a:r>
            <a:endParaRPr lang="ko-KR" altLang="en-US" sz="4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8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13063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7" y="167641"/>
            <a:ext cx="10817537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19"/>
            <a:ext cx="2462574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715236" y="1267043"/>
            <a:ext cx="458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정치에 대한 국민적 관심 증가</a:t>
            </a:r>
            <a:endParaRPr lang="en-US" altLang="ko-KR" sz="28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198" y="121922"/>
            <a:ext cx="167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PROS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634587" y="149119"/>
            <a:ext cx="10869155" cy="6413913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다리꼴 20"/>
          <p:cNvSpPr/>
          <p:nvPr/>
        </p:nvSpPr>
        <p:spPr>
          <a:xfrm rot="10800000" flipV="1">
            <a:off x="9047737" y="6046060"/>
            <a:ext cx="2462574" cy="505691"/>
          </a:xfrm>
          <a:prstGeom prst="trapezoid">
            <a:avLst>
              <a:gd name="adj" fmla="val 71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455104" y="6018863"/>
            <a:ext cx="167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88CF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Cons</a:t>
            </a:r>
            <a:endParaRPr lang="ko-KR" altLang="en-US" sz="2800" dirty="0">
              <a:solidFill>
                <a:srgbClr val="88CF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5235" y="1963908"/>
            <a:ext cx="483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정치공약 </a:t>
            </a:r>
            <a:r>
              <a:rPr lang="en-US" altLang="ko-KR" sz="28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8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후보자 투명성 증가</a:t>
            </a:r>
            <a:endParaRPr lang="en-US" altLang="ko-KR" sz="28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93806" y="4424781"/>
            <a:ext cx="483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여론조사의 불신 증폭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3805" y="5174996"/>
            <a:ext cx="5180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상대 진영에 대한 네거티브 증가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7419" y="2834848"/>
            <a:ext cx="8925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국회의원에 대한</a:t>
            </a:r>
            <a:r>
              <a:rPr lang="ko-KR" altLang="en-US" sz="38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7000" dirty="0" smtClean="0">
                <a:blipFill>
                  <a:blip r:embed="rId4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객관적</a:t>
            </a:r>
            <a:r>
              <a:rPr lang="ko-KR" altLang="en-US" sz="38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8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정보 수요증가</a:t>
            </a:r>
            <a:endParaRPr lang="ko-KR" altLang="en-US" sz="3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677" y="3045031"/>
            <a:ext cx="9670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“			             						</a:t>
            </a:r>
          </a:p>
          <a:p>
            <a:r>
              <a:rPr lang="en-US" altLang="ko-KR" sz="4000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									”</a:t>
            </a:r>
            <a:endParaRPr lang="ko-KR" altLang="en-US" sz="4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7E7"/>
              </a:gs>
              <a:gs pos="32000">
                <a:schemeClr val="bg1"/>
              </a:gs>
              <a:gs pos="100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281" y="624670"/>
            <a:ext cx="615553" cy="777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60" name="Picture 12" descr="서울 16→12→8석 쪼그라든 통합당… 강남3구-용산 '핑크 외딴섬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77" y="2516286"/>
            <a:ext cx="9480722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0320" y="1341119"/>
            <a:ext cx="7132320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선거의 최대 변수 및 최대 </a:t>
            </a:r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접전지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‘</a:t>
            </a:r>
            <a:r>
              <a:rPr lang="ko-KR" altLang="en-US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서울시</a:t>
            </a:r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endParaRPr lang="ko-KR" altLang="en-US" sz="34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사다리꼴 18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0" name="TextBox 19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0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9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사각형 설명선 1"/>
          <p:cNvSpPr/>
          <p:nvPr/>
        </p:nvSpPr>
        <p:spPr>
          <a:xfrm>
            <a:off x="649825" y="149119"/>
            <a:ext cx="10978293" cy="5363407"/>
          </a:xfrm>
          <a:prstGeom prst="wedgeRectCallout">
            <a:avLst>
              <a:gd name="adj1" fmla="val -49628"/>
              <a:gd name="adj2" fmla="val 6907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398" y="1704583"/>
            <a:ext cx="113309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</a:p>
          <a:p>
            <a:endParaRPr lang="en-US" altLang="ko-KR" sz="7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7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								”</a:t>
            </a:r>
            <a:endParaRPr lang="ko-KR" altLang="en-US" sz="7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6580" y="2408414"/>
            <a:ext cx="8815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국회의원의 정보 및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의정활동을 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한눈에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볼 수 있도록 </a:t>
            </a:r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 페이지를 작성하여 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편리한 정보 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접근성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제공 </a:t>
            </a:r>
            <a:endParaRPr lang="en-US" altLang="ko-KR" sz="3200" dirty="0" smtClean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2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715495" y="1233965"/>
            <a:ext cx="4988825" cy="4270199"/>
            <a:chOff x="5852160" y="1142957"/>
            <a:chExt cx="5852160" cy="4373880"/>
          </a:xfrm>
        </p:grpSpPr>
        <p:pic>
          <p:nvPicPr>
            <p:cNvPr id="5122" name="Picture 2" descr="Digital device mockup Free Ps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6" t="17307" r="9983" b="19517"/>
            <a:stretch/>
          </p:blipFill>
          <p:spPr bwMode="auto">
            <a:xfrm>
              <a:off x="5852160" y="1142957"/>
              <a:ext cx="5852160" cy="437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058" y="1610490"/>
              <a:ext cx="4479662" cy="331203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730840" y="918820"/>
            <a:ext cx="515588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&lt; </a:t>
            </a:r>
            <a:r>
              <a:rPr lang="ko-KR" altLang="en-US" sz="220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웹사이트 업로드</a:t>
            </a:r>
            <a:r>
              <a:rPr lang="en-US" altLang="ko-KR" sz="2201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&gt;</a:t>
            </a:r>
            <a:endParaRPr lang="ko-KR" altLang="en-US" sz="22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99362" y="1961360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24323" y="2004231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공약 이행도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499362" y="2662595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0483" y="2705466"/>
            <a:ext cx="175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발의안수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2499362" y="3363831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4323" y="3406702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민원 반영도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99362" y="4065066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4323" y="4107938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참여도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499362" y="4690993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86199" y="4733864"/>
            <a:ext cx="141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관련기사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긍부정여부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342015" y="3134793"/>
            <a:ext cx="1784350" cy="9187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Modeling</a:t>
            </a:r>
            <a:endParaRPr lang="ko-KR" altLang="en-US" sz="180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4" name="구부러진 연결선 53"/>
          <p:cNvCxnSpPr>
            <a:stCxn id="37" idx="3"/>
            <a:endCxn id="49" idx="1"/>
          </p:cNvCxnSpPr>
          <p:nvPr/>
        </p:nvCxnSpPr>
        <p:spPr>
          <a:xfrm>
            <a:off x="2633740" y="2204286"/>
            <a:ext cx="1708275" cy="138988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1" idx="3"/>
            <a:endCxn id="49" idx="1"/>
          </p:cNvCxnSpPr>
          <p:nvPr/>
        </p:nvCxnSpPr>
        <p:spPr>
          <a:xfrm>
            <a:off x="2633740" y="2905521"/>
            <a:ext cx="1708275" cy="68865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4" idx="3"/>
            <a:endCxn id="49" idx="1"/>
          </p:cNvCxnSpPr>
          <p:nvPr/>
        </p:nvCxnSpPr>
        <p:spPr>
          <a:xfrm flipV="1">
            <a:off x="2633740" y="3594172"/>
            <a:ext cx="1708275" cy="12585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stCxn id="46" idx="3"/>
            <a:endCxn id="49" idx="1"/>
          </p:cNvCxnSpPr>
          <p:nvPr/>
        </p:nvCxnSpPr>
        <p:spPr>
          <a:xfrm flipV="1">
            <a:off x="2633740" y="3594172"/>
            <a:ext cx="1708275" cy="71382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구부러진 연결선 5119"/>
          <p:cNvCxnSpPr>
            <a:endCxn id="49" idx="1"/>
          </p:cNvCxnSpPr>
          <p:nvPr/>
        </p:nvCxnSpPr>
        <p:spPr>
          <a:xfrm flipV="1">
            <a:off x="2633740" y="3594172"/>
            <a:ext cx="1708275" cy="132976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96" y="2774927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92828" y="5619135"/>
            <a:ext cx="100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 	</a:t>
            </a:r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연구결과를 웹 서비스로 제공하는 것이 목적        </a:t>
            </a:r>
            <a:r>
              <a:rPr lang="en-US" altLang="ko-K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1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469" y="5353071"/>
            <a:ext cx="2127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[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개발환경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]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51530" y="1220740"/>
            <a:ext cx="195427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2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컨셉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1522" y="3661126"/>
            <a:ext cx="54199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자연어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(NLP)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통한 텍스트 데이터 감성분석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차기 총선 출마의원 당락여부 분석간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Engineering,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로지스틱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 적용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문맥 속 키워드 워드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   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키워드 도출간 비지도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(k-means)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간 기능적 자동화 테스트 도구 사용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48" name="Picture 8" descr="Integrating Google Colaboratory into Your Machine Lear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8" y="1625731"/>
            <a:ext cx="3160889" cy="1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lenium Test Example | YEON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10" y="3391973"/>
            <a:ext cx="1254720" cy="15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Oracle SQL Developer - Download [361 MB]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8736" r="21610" b="19522"/>
          <a:stretch/>
        </p:blipFill>
        <p:spPr bwMode="auto">
          <a:xfrm>
            <a:off x="4592435" y="1903335"/>
            <a:ext cx="1522437" cy="32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Wix - 한국어 가입자 100만 돌파 기념 50% 할인 이벤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5981" r="20839" b="5302"/>
          <a:stretch/>
        </p:blipFill>
        <p:spPr bwMode="auto">
          <a:xfrm>
            <a:off x="2955593" y="3387210"/>
            <a:ext cx="1349689" cy="16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1530" y="3099525"/>
            <a:ext cx="221335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훈련내용 연관성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38453" y="1683754"/>
            <a:ext cx="541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서울시 국회의원에 대하여 제공되는 지표 및 관련 데이터를 수집하여 가공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자체적 모델링을 거쳐 특정 의원에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대한 정보를 수요로 하는 대상에게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EDA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시각화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자료를 간략한 웹 페이지의 형태로 제공   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2903</TotalTime>
  <Words>2144</Words>
  <Application>Microsoft Office PowerPoint</Application>
  <PresentationFormat>와이드스크린</PresentationFormat>
  <Paragraphs>553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9" baseType="lpstr">
      <vt:lpstr>Noto Sans CJK KR Black</vt:lpstr>
      <vt:lpstr>Arial</vt:lpstr>
      <vt:lpstr>나눔스퀘어_ac Bold</vt:lpstr>
      <vt:lpstr>경기천년제목 Medium</vt:lpstr>
      <vt:lpstr>Franklin Gothic Heavy</vt:lpstr>
      <vt:lpstr>경기천년제목V Bold</vt:lpstr>
      <vt:lpstr>KoPubWorld돋움체 Medium</vt:lpstr>
      <vt:lpstr>HY견고딕</vt:lpstr>
      <vt:lpstr>Lucida Console</vt:lpstr>
      <vt:lpstr>나눔스퀘어 ExtraBold</vt:lpstr>
      <vt:lpstr>Noto Sans CJK KR Black (TTF)</vt:lpstr>
      <vt:lpstr>Wingdings</vt:lpstr>
      <vt:lpstr>KoPub돋움체 Bold</vt:lpstr>
      <vt:lpstr>경기천년제목 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student</cp:lastModifiedBy>
  <cp:revision>260</cp:revision>
  <cp:lastPrinted>2020-01-30T02:26:31Z</cp:lastPrinted>
  <dcterms:created xsi:type="dcterms:W3CDTF">2020-01-16T02:16:59Z</dcterms:created>
  <dcterms:modified xsi:type="dcterms:W3CDTF">2020-04-29T12:50:18Z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